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9906000" cx="6858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3" roundtripDataSignature="AMtx7mi5FtGpFGXPwv6YEbGmg4SW2gO0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t" bIns="46050" lIns="92100" spcFirstLastPara="1" rIns="92100" wrap="square" tIns="460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7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t" bIns="46050" lIns="92100" spcFirstLastPara="1" rIns="92100" wrap="square" tIns="460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09787" y="744537"/>
            <a:ext cx="25781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50" lIns="92100" spcFirstLastPara="1" rIns="92100" wrap="square" tIns="4605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6050" lIns="92100" spcFirstLastPara="1" rIns="92100" wrap="square" tIns="460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6050" lIns="92100" spcFirstLastPara="1" rIns="92100" wrap="square" tIns="460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6050" lIns="92100" spcFirstLastPara="1" rIns="92100" wrap="square" tIns="460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109787" y="744537"/>
            <a:ext cx="25781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050" lIns="92100" spcFirstLastPara="1" rIns="92100" wrap="square" tIns="4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:notes"/>
          <p:cNvSpPr txBox="1"/>
          <p:nvPr/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6050" lIns="92100" spcFirstLastPara="1" rIns="92100" wrap="square" tIns="460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57" name="Google Shape;157;p2:notes"/>
          <p:cNvSpPr/>
          <p:nvPr>
            <p:ph idx="2" type="sldImg"/>
          </p:nvPr>
        </p:nvSpPr>
        <p:spPr>
          <a:xfrm>
            <a:off x="2109787" y="744537"/>
            <a:ext cx="25781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Google Shape;158;p2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50" lIns="92100" spcFirstLastPara="1" rIns="92100" wrap="square" tIns="4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/>
          <p:nvPr/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6050" lIns="92100" spcFirstLastPara="1" rIns="92100" wrap="square" tIns="460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75" name="Google Shape;175;p3:notes"/>
          <p:cNvSpPr/>
          <p:nvPr>
            <p:ph idx="2" type="sldImg"/>
          </p:nvPr>
        </p:nvSpPr>
        <p:spPr>
          <a:xfrm>
            <a:off x="2109787" y="744537"/>
            <a:ext cx="25781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6" name="Google Shape;176;p3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50" lIns="92100" spcFirstLastPara="1" rIns="92100" wrap="square" tIns="4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:notes"/>
          <p:cNvSpPr txBox="1"/>
          <p:nvPr/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6050" lIns="92100" spcFirstLastPara="1" rIns="92100" wrap="square" tIns="460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96" name="Google Shape;196;p4:notes"/>
          <p:cNvSpPr/>
          <p:nvPr>
            <p:ph idx="2" type="sldImg"/>
          </p:nvPr>
        </p:nvSpPr>
        <p:spPr>
          <a:xfrm>
            <a:off x="2109787" y="744537"/>
            <a:ext cx="25781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7" name="Google Shape;197;p4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50" lIns="92100" spcFirstLastPara="1" rIns="92100" wrap="square" tIns="4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5:notes"/>
          <p:cNvSpPr txBox="1"/>
          <p:nvPr/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6050" lIns="92100" spcFirstLastPara="1" rIns="92100" wrap="square" tIns="460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08" name="Google Shape;208;p5:notes"/>
          <p:cNvSpPr/>
          <p:nvPr>
            <p:ph idx="2" type="sldImg"/>
          </p:nvPr>
        </p:nvSpPr>
        <p:spPr>
          <a:xfrm>
            <a:off x="2109787" y="744537"/>
            <a:ext cx="25781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9" name="Google Shape;209;p5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50" lIns="92100" spcFirstLastPara="1" rIns="92100" wrap="square" tIns="4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6:notes"/>
          <p:cNvSpPr txBox="1"/>
          <p:nvPr/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6050" lIns="92100" spcFirstLastPara="1" rIns="92100" wrap="square" tIns="460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20" name="Google Shape;220;p6:notes"/>
          <p:cNvSpPr/>
          <p:nvPr>
            <p:ph idx="2" type="sldImg"/>
          </p:nvPr>
        </p:nvSpPr>
        <p:spPr>
          <a:xfrm>
            <a:off x="2109787" y="744537"/>
            <a:ext cx="25781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1" name="Google Shape;221;p6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50" lIns="92100" spcFirstLastPara="1" rIns="92100" wrap="square" tIns="4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7:notes"/>
          <p:cNvSpPr txBox="1"/>
          <p:nvPr/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6050" lIns="92100" spcFirstLastPara="1" rIns="92100" wrap="square" tIns="460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32" name="Google Shape;232;p7:notes"/>
          <p:cNvSpPr/>
          <p:nvPr>
            <p:ph idx="2" type="sldImg"/>
          </p:nvPr>
        </p:nvSpPr>
        <p:spPr>
          <a:xfrm>
            <a:off x="2109787" y="744537"/>
            <a:ext cx="25781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33" name="Google Shape;233;p7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050" lIns="92100" spcFirstLastPara="1" rIns="92100" wrap="square" tIns="4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title"/>
          </p:nvPr>
        </p:nvSpPr>
        <p:spPr>
          <a:xfrm>
            <a:off x="514350" y="881062"/>
            <a:ext cx="58293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body"/>
          </p:nvPr>
        </p:nvSpPr>
        <p:spPr>
          <a:xfrm>
            <a:off x="514350" y="2862262"/>
            <a:ext cx="5829300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セクション ヘッダー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75" name="Google Shape;75;p18"/>
          <p:cNvSpPr txBox="1"/>
          <p:nvPr>
            <p:ph idx="10" type="dt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1" type="ftr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" type="title">
  <p:cSld name="TITL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ctrTitle"/>
          </p:nvPr>
        </p:nvSpPr>
        <p:spPr>
          <a:xfrm>
            <a:off x="514350" y="3302000"/>
            <a:ext cx="58293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subTitle"/>
          </p:nvPr>
        </p:nvSpPr>
        <p:spPr>
          <a:xfrm>
            <a:off x="1028700" y="5613400"/>
            <a:ext cx="4800600" cy="2532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0" type="dt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1" type="ftr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白紙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idx="10" type="dt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1" type="ftr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縦書きタイトル/テキスト" type="vertTitleAndTx">
  <p:cSld name="VERTICAL_TITLE_AND_VERTICAL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 rot="5400000">
            <a:off x="1652588" y="4114801"/>
            <a:ext cx="7924800" cy="1457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" type="body"/>
          </p:nvPr>
        </p:nvSpPr>
        <p:spPr>
          <a:xfrm rot="5400000">
            <a:off x="-1338262" y="2733675"/>
            <a:ext cx="7924800" cy="4219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0" type="dt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1" type="ftr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2" type="sldNum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縦書きテキスト" type="vertTx">
  <p:cSld name="VERTICAL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/>
          <p:nvPr>
            <p:ph type="title"/>
          </p:nvPr>
        </p:nvSpPr>
        <p:spPr>
          <a:xfrm>
            <a:off x="514350" y="881062"/>
            <a:ext cx="58293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" type="body"/>
          </p:nvPr>
        </p:nvSpPr>
        <p:spPr>
          <a:xfrm rot="5400000">
            <a:off x="457200" y="2919412"/>
            <a:ext cx="5943600" cy="58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0" type="dt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1" type="ftr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2" type="sldNum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図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/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/>
          <p:nvPr>
            <p:ph idx="2" type="pic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13"/>
          <p:cNvSpPr txBox="1"/>
          <p:nvPr>
            <p:ph idx="1" type="body"/>
          </p:nvPr>
        </p:nvSpPr>
        <p:spPr>
          <a:xfrm>
            <a:off x="1344613" y="7753350"/>
            <a:ext cx="41148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1" name="Google Shape;41;p13"/>
          <p:cNvSpPr txBox="1"/>
          <p:nvPr>
            <p:ph idx="10" type="dt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1" type="ftr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2" type="sldNum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コンテンツ" type="objTx">
  <p:cSld name="OBJECT_WITH_CAPTIO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/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1" type="body"/>
          </p:nvPr>
        </p:nvSpPr>
        <p:spPr>
          <a:xfrm>
            <a:off x="2681288" y="393700"/>
            <a:ext cx="3833812" cy="845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47" name="Google Shape;47;p14"/>
          <p:cNvSpPr txBox="1"/>
          <p:nvPr>
            <p:ph idx="2" type="body"/>
          </p:nvPr>
        </p:nvSpPr>
        <p:spPr>
          <a:xfrm>
            <a:off x="342900" y="2073275"/>
            <a:ext cx="2255838" cy="6775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8" name="Google Shape;48;p14"/>
          <p:cNvSpPr txBox="1"/>
          <p:nvPr>
            <p:ph idx="10" type="dt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1" type="ftr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12" type="sldNum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 txBox="1"/>
          <p:nvPr>
            <p:ph type="title"/>
          </p:nvPr>
        </p:nvSpPr>
        <p:spPr>
          <a:xfrm>
            <a:off x="514350" y="881062"/>
            <a:ext cx="58293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0" type="dt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1" type="ftr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2" type="sldNum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/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6"/>
          <p:cNvSpPr txBox="1"/>
          <p:nvPr>
            <p:ph idx="1" type="body"/>
          </p:nvPr>
        </p:nvSpPr>
        <p:spPr>
          <a:xfrm>
            <a:off x="342900" y="2217738"/>
            <a:ext cx="3030538" cy="923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9" name="Google Shape;59;p16"/>
          <p:cNvSpPr txBox="1"/>
          <p:nvPr>
            <p:ph idx="2" type="body"/>
          </p:nvPr>
        </p:nvSpPr>
        <p:spPr>
          <a:xfrm>
            <a:off x="342900" y="3141663"/>
            <a:ext cx="3030538" cy="5707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60" name="Google Shape;60;p16"/>
          <p:cNvSpPr txBox="1"/>
          <p:nvPr>
            <p:ph idx="3" type="body"/>
          </p:nvPr>
        </p:nvSpPr>
        <p:spPr>
          <a:xfrm>
            <a:off x="3484563" y="2217738"/>
            <a:ext cx="3030537" cy="923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61" name="Google Shape;61;p16"/>
          <p:cNvSpPr txBox="1"/>
          <p:nvPr>
            <p:ph idx="4" type="body"/>
          </p:nvPr>
        </p:nvSpPr>
        <p:spPr>
          <a:xfrm>
            <a:off x="3484563" y="3141663"/>
            <a:ext cx="3030537" cy="5707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62" name="Google Shape;62;p16"/>
          <p:cNvSpPr txBox="1"/>
          <p:nvPr>
            <p:ph idx="10" type="dt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つのコンテンツ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514350" y="881062"/>
            <a:ext cx="58293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514350" y="2862263"/>
            <a:ext cx="2838450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3505200" y="2862263"/>
            <a:ext cx="2838450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514350" y="881062"/>
            <a:ext cx="58293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514350" y="2862262"/>
            <a:ext cx="5829300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51435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2343150" y="9024937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4914900" y="9024937"/>
            <a:ext cx="142875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"/>
          <p:cNvGrpSpPr/>
          <p:nvPr/>
        </p:nvGrpSpPr>
        <p:grpSpPr>
          <a:xfrm>
            <a:off x="334962" y="196850"/>
            <a:ext cx="6530975" cy="9394825"/>
            <a:chOff x="302538" y="185208"/>
            <a:chExt cx="6532185" cy="9395308"/>
          </a:xfrm>
        </p:grpSpPr>
        <p:sp>
          <p:nvSpPr>
            <p:cNvPr id="90" name="Google Shape;90;p1"/>
            <p:cNvSpPr txBox="1"/>
            <p:nvPr/>
          </p:nvSpPr>
          <p:spPr>
            <a:xfrm>
              <a:off x="2731909" y="477838"/>
              <a:ext cx="1210812" cy="3385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症例報告書</a:t>
              </a:r>
              <a:endParaRPr/>
            </a:p>
          </p:txBody>
        </p:sp>
        <p:sp>
          <p:nvSpPr>
            <p:cNvPr id="91" name="Google Shape;91;p1"/>
            <p:cNvSpPr txBox="1"/>
            <p:nvPr/>
          </p:nvSpPr>
          <p:spPr>
            <a:xfrm>
              <a:off x="458262" y="185208"/>
              <a:ext cx="704169" cy="2308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MS Mincho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MS Mincho"/>
                  <a:ea typeface="MS Mincho"/>
                  <a:cs typeface="MS Mincho"/>
                  <a:sym typeface="MS Mincho"/>
                </a:rPr>
                <a:t>様式A-7-3</a:t>
              </a:r>
              <a:endParaRPr/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5558433" y="340783"/>
              <a:ext cx="184751" cy="2308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"/>
            <p:cNvSpPr txBox="1"/>
            <p:nvPr/>
          </p:nvSpPr>
          <p:spPr>
            <a:xfrm>
              <a:off x="571505" y="4254500"/>
              <a:ext cx="1082386" cy="2462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b="0" i="0" lang="en-US" sz="1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動的治療開始時</a:t>
              </a:r>
              <a:endParaRPr/>
            </a:p>
          </p:txBody>
        </p:sp>
        <p:sp>
          <p:nvSpPr>
            <p:cNvPr id="94" name="Google Shape;94;p1"/>
            <p:cNvSpPr txBox="1"/>
            <p:nvPr/>
          </p:nvSpPr>
          <p:spPr>
            <a:xfrm>
              <a:off x="571505" y="6642100"/>
              <a:ext cx="1082468" cy="2462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b="0" i="0" lang="en-US" sz="1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術前矯正終了時</a:t>
              </a:r>
              <a:endParaRPr/>
            </a:p>
          </p:txBody>
        </p:sp>
        <p:sp>
          <p:nvSpPr>
            <p:cNvPr id="95" name="Google Shape;95;p1"/>
            <p:cNvSpPr txBox="1"/>
            <p:nvPr/>
          </p:nvSpPr>
          <p:spPr>
            <a:xfrm>
              <a:off x="382771" y="8920164"/>
              <a:ext cx="1341769" cy="2462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b="0" i="0" lang="en-US" sz="1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動的治療終了時</a:t>
              </a:r>
              <a:endParaRPr/>
            </a:p>
          </p:txBody>
        </p:sp>
        <p:sp>
          <p:nvSpPr>
            <p:cNvPr id="96" name="Google Shape;96;p1"/>
            <p:cNvSpPr txBox="1"/>
            <p:nvPr/>
          </p:nvSpPr>
          <p:spPr>
            <a:xfrm>
              <a:off x="302538" y="1189038"/>
              <a:ext cx="2197906" cy="2462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b="0" i="0" lang="en-US" sz="1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動的治療開始時（　   歳　   か月）</a:t>
              </a:r>
              <a:endParaRPr/>
            </a:p>
          </p:txBody>
        </p:sp>
        <p:sp>
          <p:nvSpPr>
            <p:cNvPr id="97" name="Google Shape;97;p1"/>
            <p:cNvSpPr txBox="1"/>
            <p:nvPr/>
          </p:nvSpPr>
          <p:spPr>
            <a:xfrm>
              <a:off x="2320305" y="1189038"/>
              <a:ext cx="2197906" cy="2462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b="0" i="0" lang="en-US" sz="1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術前矯正終了時（ 　 歳  　か月）</a:t>
              </a:r>
              <a:endParaRPr/>
            </a:p>
          </p:txBody>
        </p:sp>
        <p:sp>
          <p:nvSpPr>
            <p:cNvPr id="98" name="Google Shape;98;p1"/>
            <p:cNvSpPr txBox="1"/>
            <p:nvPr/>
          </p:nvSpPr>
          <p:spPr>
            <a:xfrm>
              <a:off x="4713364" y="1189038"/>
              <a:ext cx="2121359" cy="2462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b="0" i="0" lang="en-US" sz="1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動的治療終了時（ 　 歳  　か月）</a:t>
              </a:r>
              <a:endParaRPr/>
            </a:p>
          </p:txBody>
        </p:sp>
        <p:pic>
          <p:nvPicPr>
            <p:cNvPr id="99" name="Google Shape;99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733844" y="5257800"/>
              <a:ext cx="0" cy="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"/>
            <p:cNvSpPr txBox="1"/>
            <p:nvPr/>
          </p:nvSpPr>
          <p:spPr>
            <a:xfrm>
              <a:off x="5165787" y="2797178"/>
              <a:ext cx="1123964" cy="214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b="0" i="0" lang="en-US" sz="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注）アイマスク添付</a:t>
              </a:r>
              <a:endParaRPr/>
            </a:p>
          </p:txBody>
        </p:sp>
        <p:grpSp>
          <p:nvGrpSpPr>
            <p:cNvPr id="101" name="Google Shape;101;p1"/>
            <p:cNvGrpSpPr/>
            <p:nvPr/>
          </p:nvGrpSpPr>
          <p:grpSpPr>
            <a:xfrm>
              <a:off x="547058" y="1523540"/>
              <a:ext cx="5641431" cy="1295467"/>
              <a:chOff x="547058" y="1523540"/>
              <a:chExt cx="5641431" cy="1295467"/>
            </a:xfrm>
          </p:grpSpPr>
          <p:sp>
            <p:nvSpPr>
              <p:cNvPr id="102" name="Google Shape;102;p1"/>
              <p:cNvSpPr txBox="1"/>
              <p:nvPr/>
            </p:nvSpPr>
            <p:spPr>
              <a:xfrm>
                <a:off x="2498456" y="1523540"/>
                <a:ext cx="871699" cy="1295467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103;p1"/>
              <p:cNvSpPr txBox="1"/>
              <p:nvPr/>
            </p:nvSpPr>
            <p:spPr>
              <a:xfrm>
                <a:off x="3370156" y="1523540"/>
                <a:ext cx="871698" cy="1295467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104;p1"/>
              <p:cNvSpPr txBox="1"/>
              <p:nvPr/>
            </p:nvSpPr>
            <p:spPr>
              <a:xfrm>
                <a:off x="4445092" y="1523540"/>
                <a:ext cx="871699" cy="1295467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1"/>
              <p:cNvSpPr txBox="1"/>
              <p:nvPr/>
            </p:nvSpPr>
            <p:spPr>
              <a:xfrm>
                <a:off x="5316791" y="1523540"/>
                <a:ext cx="871698" cy="1295467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1"/>
              <p:cNvSpPr txBox="1"/>
              <p:nvPr/>
            </p:nvSpPr>
            <p:spPr>
              <a:xfrm>
                <a:off x="547058" y="1523540"/>
                <a:ext cx="871698" cy="1295467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107;p1"/>
              <p:cNvSpPr txBox="1"/>
              <p:nvPr/>
            </p:nvSpPr>
            <p:spPr>
              <a:xfrm>
                <a:off x="1413994" y="1523540"/>
                <a:ext cx="870111" cy="1295467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1"/>
              <p:cNvSpPr txBox="1"/>
              <p:nvPr/>
            </p:nvSpPr>
            <p:spPr>
              <a:xfrm>
                <a:off x="577321" y="2056607"/>
                <a:ext cx="811213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顔　正面</a:t>
                </a:r>
                <a:endParaRPr/>
              </a:p>
            </p:txBody>
          </p:sp>
          <p:sp>
            <p:nvSpPr>
              <p:cNvPr id="109" name="Google Shape;109;p1"/>
              <p:cNvSpPr txBox="1"/>
              <p:nvPr/>
            </p:nvSpPr>
            <p:spPr>
              <a:xfrm>
                <a:off x="1444360" y="2056607"/>
                <a:ext cx="811213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顔　側面</a:t>
                </a:r>
                <a:endParaRPr/>
              </a:p>
            </p:txBody>
          </p:sp>
          <p:sp>
            <p:nvSpPr>
              <p:cNvPr id="110" name="Google Shape;110;p1"/>
              <p:cNvSpPr txBox="1"/>
              <p:nvPr/>
            </p:nvSpPr>
            <p:spPr>
              <a:xfrm>
                <a:off x="2536825" y="2056607"/>
                <a:ext cx="811213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顔　正面</a:t>
                </a:r>
                <a:endParaRPr/>
              </a:p>
            </p:txBody>
          </p:sp>
          <p:sp>
            <p:nvSpPr>
              <p:cNvPr id="111" name="Google Shape;111;p1"/>
              <p:cNvSpPr txBox="1"/>
              <p:nvPr/>
            </p:nvSpPr>
            <p:spPr>
              <a:xfrm>
                <a:off x="3392488" y="2056607"/>
                <a:ext cx="811213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顔　側面</a:t>
                </a:r>
                <a:endParaRPr/>
              </a:p>
            </p:txBody>
          </p:sp>
          <p:sp>
            <p:nvSpPr>
              <p:cNvPr id="112" name="Google Shape;112;p1"/>
              <p:cNvSpPr txBox="1"/>
              <p:nvPr/>
            </p:nvSpPr>
            <p:spPr>
              <a:xfrm>
                <a:off x="4486275" y="2056607"/>
                <a:ext cx="811213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顔　正面</a:t>
                </a:r>
                <a:endParaRPr/>
              </a:p>
            </p:txBody>
          </p:sp>
          <p:sp>
            <p:nvSpPr>
              <p:cNvPr id="113" name="Google Shape;113;p1"/>
              <p:cNvSpPr txBox="1"/>
              <p:nvPr/>
            </p:nvSpPr>
            <p:spPr>
              <a:xfrm>
                <a:off x="5341938" y="2056607"/>
                <a:ext cx="811213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顔　側面</a:t>
                </a:r>
                <a:endParaRPr/>
              </a:p>
            </p:txBody>
          </p:sp>
        </p:grpSp>
        <p:grpSp>
          <p:nvGrpSpPr>
            <p:cNvPr id="114" name="Google Shape;114;p1"/>
            <p:cNvGrpSpPr/>
            <p:nvPr/>
          </p:nvGrpSpPr>
          <p:grpSpPr>
            <a:xfrm>
              <a:off x="1002755" y="3031742"/>
              <a:ext cx="4774497" cy="2084494"/>
              <a:chOff x="1002755" y="3031742"/>
              <a:chExt cx="4774497" cy="2084494"/>
            </a:xfrm>
          </p:grpSpPr>
          <p:pic>
            <p:nvPicPr>
              <p:cNvPr id="115" name="Google Shape;115;p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3429040" y="4953000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6" name="Google Shape;116;p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3581442" y="5105400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7" name="Google Shape;117;p1"/>
              <p:cNvSpPr txBox="1"/>
              <p:nvPr/>
            </p:nvSpPr>
            <p:spPr>
              <a:xfrm>
                <a:off x="1002755" y="3031742"/>
                <a:ext cx="1590970" cy="1043041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1"/>
              <p:cNvSpPr txBox="1"/>
              <p:nvPr/>
            </p:nvSpPr>
            <p:spPr>
              <a:xfrm>
                <a:off x="2595313" y="3031742"/>
                <a:ext cx="1589381" cy="1043041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9" name="Google Shape;119;p1"/>
              <p:cNvSpPr txBox="1"/>
              <p:nvPr/>
            </p:nvSpPr>
            <p:spPr>
              <a:xfrm>
                <a:off x="4186282" y="3031742"/>
                <a:ext cx="1590970" cy="1043041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1"/>
              <p:cNvSpPr txBox="1"/>
              <p:nvPr/>
            </p:nvSpPr>
            <p:spPr>
              <a:xfrm>
                <a:off x="1798240" y="4073195"/>
                <a:ext cx="1590970" cy="1043041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1"/>
              <p:cNvSpPr txBox="1"/>
              <p:nvPr/>
            </p:nvSpPr>
            <p:spPr>
              <a:xfrm>
                <a:off x="3389210" y="4073195"/>
                <a:ext cx="1594145" cy="1043041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" name="Google Shape;122;p1"/>
              <p:cNvSpPr txBox="1"/>
              <p:nvPr/>
            </p:nvSpPr>
            <p:spPr>
              <a:xfrm>
                <a:off x="3100411" y="3430035"/>
                <a:ext cx="580442" cy="2460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正　面</a:t>
                </a:r>
                <a:endParaRPr/>
              </a:p>
            </p:txBody>
          </p:sp>
          <p:sp>
            <p:nvSpPr>
              <p:cNvPr id="123" name="Google Shape;123;p1"/>
              <p:cNvSpPr txBox="1"/>
              <p:nvPr/>
            </p:nvSpPr>
            <p:spPr>
              <a:xfrm>
                <a:off x="4692145" y="3430035"/>
                <a:ext cx="580442" cy="2460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左側面</a:t>
                </a:r>
                <a:endParaRPr/>
              </a:p>
            </p:txBody>
          </p:sp>
          <p:sp>
            <p:nvSpPr>
              <p:cNvPr id="124" name="Google Shape;124;p1"/>
              <p:cNvSpPr txBox="1"/>
              <p:nvPr/>
            </p:nvSpPr>
            <p:spPr>
              <a:xfrm>
                <a:off x="2185191" y="4472229"/>
                <a:ext cx="819150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上顎咬合面</a:t>
                </a:r>
                <a:endParaRPr/>
              </a:p>
            </p:txBody>
          </p:sp>
          <p:sp>
            <p:nvSpPr>
              <p:cNvPr id="125" name="Google Shape;125;p1"/>
              <p:cNvSpPr txBox="1"/>
              <p:nvPr/>
            </p:nvSpPr>
            <p:spPr>
              <a:xfrm>
                <a:off x="3776924" y="4472229"/>
                <a:ext cx="819150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下顎咬合面</a:t>
                </a:r>
                <a:endParaRPr/>
              </a:p>
            </p:txBody>
          </p:sp>
          <p:sp>
            <p:nvSpPr>
              <p:cNvPr id="126" name="Google Shape;126;p1"/>
              <p:cNvSpPr txBox="1"/>
              <p:nvPr/>
            </p:nvSpPr>
            <p:spPr>
              <a:xfrm>
                <a:off x="1508678" y="3429956"/>
                <a:ext cx="58044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右側面</a:t>
                </a:r>
                <a:endParaRPr/>
              </a:p>
            </p:txBody>
          </p:sp>
        </p:grpSp>
        <p:grpSp>
          <p:nvGrpSpPr>
            <p:cNvPr id="127" name="Google Shape;127;p1"/>
            <p:cNvGrpSpPr/>
            <p:nvPr/>
          </p:nvGrpSpPr>
          <p:grpSpPr>
            <a:xfrm>
              <a:off x="1002755" y="5273408"/>
              <a:ext cx="4774497" cy="2084494"/>
              <a:chOff x="1002755" y="3031858"/>
              <a:chExt cx="4774497" cy="2084494"/>
            </a:xfrm>
          </p:grpSpPr>
          <p:pic>
            <p:nvPicPr>
              <p:cNvPr id="128" name="Google Shape;128;p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3429040" y="4953000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9" name="Google Shape;129;p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3581442" y="5105400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0" name="Google Shape;130;p1"/>
              <p:cNvSpPr txBox="1"/>
              <p:nvPr/>
            </p:nvSpPr>
            <p:spPr>
              <a:xfrm>
                <a:off x="1002755" y="3031858"/>
                <a:ext cx="1590970" cy="1043041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1" name="Google Shape;131;p1"/>
              <p:cNvSpPr txBox="1"/>
              <p:nvPr/>
            </p:nvSpPr>
            <p:spPr>
              <a:xfrm>
                <a:off x="2595313" y="3031858"/>
                <a:ext cx="1589381" cy="1043041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2" name="Google Shape;132;p1"/>
              <p:cNvSpPr txBox="1"/>
              <p:nvPr/>
            </p:nvSpPr>
            <p:spPr>
              <a:xfrm>
                <a:off x="4186282" y="3031858"/>
                <a:ext cx="1590970" cy="1043041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133;p1"/>
              <p:cNvSpPr txBox="1"/>
              <p:nvPr/>
            </p:nvSpPr>
            <p:spPr>
              <a:xfrm>
                <a:off x="1798240" y="4073311"/>
                <a:ext cx="1590970" cy="1043041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Google Shape;134;p1"/>
              <p:cNvSpPr txBox="1"/>
              <p:nvPr/>
            </p:nvSpPr>
            <p:spPr>
              <a:xfrm>
                <a:off x="3389210" y="4073311"/>
                <a:ext cx="1594145" cy="1043041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35;p1"/>
              <p:cNvSpPr txBox="1"/>
              <p:nvPr/>
            </p:nvSpPr>
            <p:spPr>
              <a:xfrm>
                <a:off x="3100411" y="3430035"/>
                <a:ext cx="580442" cy="2460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正　面</a:t>
                </a:r>
                <a:endParaRPr/>
              </a:p>
            </p:txBody>
          </p:sp>
          <p:sp>
            <p:nvSpPr>
              <p:cNvPr id="136" name="Google Shape;136;p1"/>
              <p:cNvSpPr txBox="1"/>
              <p:nvPr/>
            </p:nvSpPr>
            <p:spPr>
              <a:xfrm>
                <a:off x="4692145" y="3430035"/>
                <a:ext cx="580442" cy="2460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左側面</a:t>
                </a:r>
                <a:endParaRPr/>
              </a:p>
            </p:txBody>
          </p:sp>
          <p:sp>
            <p:nvSpPr>
              <p:cNvPr id="137" name="Google Shape;137;p1"/>
              <p:cNvSpPr txBox="1"/>
              <p:nvPr/>
            </p:nvSpPr>
            <p:spPr>
              <a:xfrm>
                <a:off x="2185191" y="4472229"/>
                <a:ext cx="819150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上顎咬合面</a:t>
                </a:r>
                <a:endParaRPr/>
              </a:p>
            </p:txBody>
          </p:sp>
          <p:sp>
            <p:nvSpPr>
              <p:cNvPr id="138" name="Google Shape;138;p1"/>
              <p:cNvSpPr txBox="1"/>
              <p:nvPr/>
            </p:nvSpPr>
            <p:spPr>
              <a:xfrm>
                <a:off x="3776924" y="4472229"/>
                <a:ext cx="819150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下顎咬合面</a:t>
                </a:r>
                <a:endParaRPr/>
              </a:p>
            </p:txBody>
          </p:sp>
          <p:sp>
            <p:nvSpPr>
              <p:cNvPr id="139" name="Google Shape;139;p1"/>
              <p:cNvSpPr txBox="1"/>
              <p:nvPr/>
            </p:nvSpPr>
            <p:spPr>
              <a:xfrm>
                <a:off x="1508678" y="3429956"/>
                <a:ext cx="58044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右側面</a:t>
                </a:r>
                <a:endParaRPr/>
              </a:p>
            </p:txBody>
          </p:sp>
        </p:grpSp>
        <p:grpSp>
          <p:nvGrpSpPr>
            <p:cNvPr id="140" name="Google Shape;140;p1"/>
            <p:cNvGrpSpPr/>
            <p:nvPr/>
          </p:nvGrpSpPr>
          <p:grpSpPr>
            <a:xfrm>
              <a:off x="1002755" y="7494434"/>
              <a:ext cx="4774497" cy="2086082"/>
              <a:chOff x="1002755" y="3030384"/>
              <a:chExt cx="4774497" cy="2086082"/>
            </a:xfrm>
          </p:grpSpPr>
          <p:pic>
            <p:nvPicPr>
              <p:cNvPr id="141" name="Google Shape;141;p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3429040" y="4953000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2" name="Google Shape;142;p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3581442" y="5105400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3" name="Google Shape;143;p1"/>
              <p:cNvSpPr txBox="1"/>
              <p:nvPr/>
            </p:nvSpPr>
            <p:spPr>
              <a:xfrm>
                <a:off x="1002755" y="3030384"/>
                <a:ext cx="1590970" cy="1044629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144;p1"/>
              <p:cNvSpPr txBox="1"/>
              <p:nvPr/>
            </p:nvSpPr>
            <p:spPr>
              <a:xfrm>
                <a:off x="2595313" y="3030384"/>
                <a:ext cx="1589381" cy="1044629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1"/>
              <p:cNvSpPr txBox="1"/>
              <p:nvPr/>
            </p:nvSpPr>
            <p:spPr>
              <a:xfrm>
                <a:off x="4186282" y="3030384"/>
                <a:ext cx="1590970" cy="1044629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1"/>
              <p:cNvSpPr txBox="1"/>
              <p:nvPr/>
            </p:nvSpPr>
            <p:spPr>
              <a:xfrm>
                <a:off x="1798240" y="4071837"/>
                <a:ext cx="1590970" cy="1044629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1"/>
              <p:cNvSpPr txBox="1"/>
              <p:nvPr/>
            </p:nvSpPr>
            <p:spPr>
              <a:xfrm>
                <a:off x="3389210" y="4071837"/>
                <a:ext cx="1594145" cy="1044629"/>
              </a:xfrm>
              <a:prstGeom prst="rect">
                <a:avLst/>
              </a:prstGeom>
              <a:noFill/>
              <a:ln cap="flat" cmpd="sng" w="9525">
                <a:solidFill>
                  <a:srgbClr val="0D0D0D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1"/>
              <p:cNvSpPr txBox="1"/>
              <p:nvPr/>
            </p:nvSpPr>
            <p:spPr>
              <a:xfrm>
                <a:off x="3100411" y="3430035"/>
                <a:ext cx="580442" cy="2460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正　面</a:t>
                </a:r>
                <a:endParaRPr/>
              </a:p>
            </p:txBody>
          </p:sp>
          <p:sp>
            <p:nvSpPr>
              <p:cNvPr id="149" name="Google Shape;149;p1"/>
              <p:cNvSpPr txBox="1"/>
              <p:nvPr/>
            </p:nvSpPr>
            <p:spPr>
              <a:xfrm>
                <a:off x="4692145" y="3430035"/>
                <a:ext cx="580442" cy="2460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左側面</a:t>
                </a:r>
                <a:endParaRPr/>
              </a:p>
            </p:txBody>
          </p:sp>
          <p:sp>
            <p:nvSpPr>
              <p:cNvPr id="150" name="Google Shape;150;p1"/>
              <p:cNvSpPr txBox="1"/>
              <p:nvPr/>
            </p:nvSpPr>
            <p:spPr>
              <a:xfrm>
                <a:off x="2185191" y="4472229"/>
                <a:ext cx="819150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上顎咬合面</a:t>
                </a:r>
                <a:endParaRPr/>
              </a:p>
            </p:txBody>
          </p:sp>
          <p:sp>
            <p:nvSpPr>
              <p:cNvPr id="151" name="Google Shape;151;p1"/>
              <p:cNvSpPr txBox="1"/>
              <p:nvPr/>
            </p:nvSpPr>
            <p:spPr>
              <a:xfrm>
                <a:off x="3776924" y="4472229"/>
                <a:ext cx="819150" cy="244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下顎咬合面</a:t>
                </a:r>
                <a:endParaRPr/>
              </a:p>
            </p:txBody>
          </p:sp>
          <p:sp>
            <p:nvSpPr>
              <p:cNvPr id="152" name="Google Shape;152;p1"/>
              <p:cNvSpPr txBox="1"/>
              <p:nvPr/>
            </p:nvSpPr>
            <p:spPr>
              <a:xfrm>
                <a:off x="1508678" y="3429956"/>
                <a:ext cx="58044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r>
                  <a:rPr b="0" i="0" lang="en-US" sz="10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右側面</a:t>
                </a:r>
                <a:endParaRPr/>
              </a:p>
            </p:txBody>
          </p:sp>
        </p:grpSp>
      </p:grpSp>
      <p:sp>
        <p:nvSpPr>
          <p:cNvPr id="153" name="Google Shape;153;p1"/>
          <p:cNvSpPr txBox="1"/>
          <p:nvPr/>
        </p:nvSpPr>
        <p:spPr>
          <a:xfrm>
            <a:off x="3509962" y="865187"/>
            <a:ext cx="2724150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Mincho"/>
              <a:buNone/>
            </a:pPr>
            <a:r>
              <a:rPr b="0" i="0" lang="en-US" sz="120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申請者氏名</a:t>
            </a:r>
            <a:r>
              <a:rPr b="0" i="0" lang="en-US" sz="1200" u="sng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           　　　　　</a:t>
            </a:r>
            <a:endParaRPr/>
          </a:p>
        </p:txBody>
      </p:sp>
      <p:sp>
        <p:nvSpPr>
          <p:cNvPr id="154" name="Google Shape;154;p1"/>
          <p:cNvSpPr txBox="1"/>
          <p:nvPr/>
        </p:nvSpPr>
        <p:spPr>
          <a:xfrm>
            <a:off x="4090987" y="123825"/>
            <a:ext cx="2505075" cy="23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"/>
              <a:buNone/>
            </a:pPr>
            <a:r>
              <a:rPr b="0" i="0" lang="en-US" sz="900" u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　認定医（矯正歯科）選択症例１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"/>
          <p:cNvSpPr txBox="1"/>
          <p:nvPr/>
        </p:nvSpPr>
        <p:spPr>
          <a:xfrm>
            <a:off x="287337" y="762000"/>
            <a:ext cx="2770187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側面セファログラムトレース</a:t>
            </a:r>
            <a:endParaRPr/>
          </a:p>
        </p:txBody>
      </p:sp>
      <p:sp>
        <p:nvSpPr>
          <p:cNvPr id="161" name="Google Shape;161;p2"/>
          <p:cNvSpPr txBox="1"/>
          <p:nvPr/>
        </p:nvSpPr>
        <p:spPr>
          <a:xfrm>
            <a:off x="534987" y="0"/>
            <a:ext cx="819150" cy="23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S Mincho"/>
              <a:buNone/>
            </a:pPr>
            <a:r>
              <a:rPr b="0" i="0" lang="en-US" sz="90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様式A-7-3　</a:t>
            </a:r>
            <a:endParaRPr/>
          </a:p>
        </p:txBody>
      </p:sp>
      <p:sp>
        <p:nvSpPr>
          <p:cNvPr id="162" name="Google Shape;162;p2"/>
          <p:cNvSpPr txBox="1"/>
          <p:nvPr/>
        </p:nvSpPr>
        <p:spPr>
          <a:xfrm>
            <a:off x="3824287" y="579437"/>
            <a:ext cx="2671762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Mincho"/>
              <a:buNone/>
            </a:pPr>
            <a:r>
              <a:rPr b="0" i="0" lang="en-US" sz="120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申請者氏名______________________</a:t>
            </a:r>
            <a:r>
              <a:rPr b="0" i="0" lang="en-US" sz="1200" u="sng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　　　　　</a:t>
            </a:r>
            <a:endParaRPr/>
          </a:p>
        </p:txBody>
      </p:sp>
      <p:sp>
        <p:nvSpPr>
          <p:cNvPr id="163" name="Google Shape;163;p2"/>
          <p:cNvSpPr txBox="1"/>
          <p:nvPr/>
        </p:nvSpPr>
        <p:spPr>
          <a:xfrm>
            <a:off x="2003425" y="1462087"/>
            <a:ext cx="3149600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rPr b="0" i="0" lang="en-US" sz="12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側面頭部X線写真の重ね合わせ（全体）</a:t>
            </a:r>
            <a:endParaRPr/>
          </a:p>
        </p:txBody>
      </p:sp>
      <p:sp>
        <p:nvSpPr>
          <p:cNvPr id="164" name="Google Shape;164;p2"/>
          <p:cNvSpPr txBox="1"/>
          <p:nvPr/>
        </p:nvSpPr>
        <p:spPr>
          <a:xfrm>
            <a:off x="388937" y="1981200"/>
            <a:ext cx="839787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rPr b="0" i="0" lang="en-US" sz="12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SN at S</a:t>
            </a:r>
            <a:endParaRPr/>
          </a:p>
        </p:txBody>
      </p:sp>
      <p:sp>
        <p:nvSpPr>
          <p:cNvPr id="165" name="Google Shape;165;p2"/>
          <p:cNvSpPr txBox="1"/>
          <p:nvPr/>
        </p:nvSpPr>
        <p:spPr>
          <a:xfrm>
            <a:off x="287337" y="1016000"/>
            <a:ext cx="2894012" cy="2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※原寸大のトレースを記入してください。</a:t>
            </a:r>
            <a:endParaRPr/>
          </a:p>
        </p:txBody>
      </p:sp>
      <p:sp>
        <p:nvSpPr>
          <p:cNvPr id="166" name="Google Shape;166;p2"/>
          <p:cNvSpPr txBox="1"/>
          <p:nvPr/>
        </p:nvSpPr>
        <p:spPr>
          <a:xfrm>
            <a:off x="2168525" y="8777287"/>
            <a:ext cx="1465262" cy="6699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b="0" i="0" lang="en-US" sz="1000" u="none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か月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b="0" i="0" lang="en-US" sz="1000" u="none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か月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b="0" i="0" lang="en-US" sz="1000" u="none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か月</a:t>
            </a:r>
            <a:endParaRPr/>
          </a:p>
        </p:txBody>
      </p:sp>
      <p:cxnSp>
        <p:nvCxnSpPr>
          <p:cNvPr id="167" name="Google Shape;167;p2"/>
          <p:cNvCxnSpPr/>
          <p:nvPr/>
        </p:nvCxnSpPr>
        <p:spPr>
          <a:xfrm>
            <a:off x="1452562" y="8872537"/>
            <a:ext cx="922337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68" name="Google Shape;168;p2"/>
          <p:cNvCxnSpPr/>
          <p:nvPr/>
        </p:nvCxnSpPr>
        <p:spPr>
          <a:xfrm>
            <a:off x="1452562" y="9134475"/>
            <a:ext cx="922337" cy="0"/>
          </a:xfrm>
          <a:prstGeom prst="straightConnector1">
            <a:avLst/>
          </a:prstGeom>
          <a:noFill/>
          <a:ln cap="flat" cmpd="sng" w="15875">
            <a:solidFill>
              <a:srgbClr val="00B0F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69" name="Google Shape;169;p2"/>
          <p:cNvCxnSpPr/>
          <p:nvPr/>
        </p:nvCxnSpPr>
        <p:spPr>
          <a:xfrm>
            <a:off x="1452562" y="9348787"/>
            <a:ext cx="922337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70" name="Google Shape;170;p2"/>
          <p:cNvSpPr txBox="1"/>
          <p:nvPr/>
        </p:nvSpPr>
        <p:spPr>
          <a:xfrm>
            <a:off x="122237" y="1738312"/>
            <a:ext cx="6637337" cy="804386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"/>
          <p:cNvSpPr txBox="1"/>
          <p:nvPr/>
        </p:nvSpPr>
        <p:spPr>
          <a:xfrm>
            <a:off x="288925" y="8809037"/>
            <a:ext cx="1201737" cy="669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動的治療開始時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術前矯正終了時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動的治療終了時</a:t>
            </a:r>
            <a:endParaRPr/>
          </a:p>
        </p:txBody>
      </p:sp>
      <p:sp>
        <p:nvSpPr>
          <p:cNvPr id="172" name="Google Shape;172;p2"/>
          <p:cNvSpPr txBox="1"/>
          <p:nvPr/>
        </p:nvSpPr>
        <p:spPr>
          <a:xfrm>
            <a:off x="4090987" y="123825"/>
            <a:ext cx="2505075" cy="23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"/>
              <a:buNone/>
            </a:pPr>
            <a:r>
              <a:rPr b="0" i="0" lang="en-US" sz="900" u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　認定医（矯正歯科）選択症例１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"/>
          <p:cNvSpPr txBox="1"/>
          <p:nvPr/>
        </p:nvSpPr>
        <p:spPr>
          <a:xfrm>
            <a:off x="287337" y="762000"/>
            <a:ext cx="2770187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側面セファログラムトレース</a:t>
            </a:r>
            <a:endParaRPr/>
          </a:p>
        </p:txBody>
      </p:sp>
      <p:sp>
        <p:nvSpPr>
          <p:cNvPr id="179" name="Google Shape;179;p3"/>
          <p:cNvSpPr txBox="1"/>
          <p:nvPr/>
        </p:nvSpPr>
        <p:spPr>
          <a:xfrm>
            <a:off x="534987" y="0"/>
            <a:ext cx="819150" cy="23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S Mincho"/>
              <a:buNone/>
            </a:pPr>
            <a:r>
              <a:rPr b="0" i="0" lang="en-US" sz="90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様式A-7-3　</a:t>
            </a:r>
            <a:endParaRPr/>
          </a:p>
        </p:txBody>
      </p:sp>
      <p:sp>
        <p:nvSpPr>
          <p:cNvPr id="180" name="Google Shape;180;p3"/>
          <p:cNvSpPr txBox="1"/>
          <p:nvPr/>
        </p:nvSpPr>
        <p:spPr>
          <a:xfrm>
            <a:off x="3824287" y="579437"/>
            <a:ext cx="2671762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Mincho"/>
              <a:buNone/>
            </a:pPr>
            <a:r>
              <a:rPr b="0" i="0" lang="en-US" sz="120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申請者氏名______________________</a:t>
            </a:r>
            <a:r>
              <a:rPr b="0" i="0" lang="en-US" sz="1200" u="sng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　　　　　</a:t>
            </a:r>
            <a:endParaRPr/>
          </a:p>
        </p:txBody>
      </p:sp>
      <p:sp>
        <p:nvSpPr>
          <p:cNvPr id="181" name="Google Shape;181;p3"/>
          <p:cNvSpPr txBox="1"/>
          <p:nvPr/>
        </p:nvSpPr>
        <p:spPr>
          <a:xfrm>
            <a:off x="2003425" y="1462087"/>
            <a:ext cx="3787775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rPr b="0" i="0" lang="en-US" sz="12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側面頭部X線写真の重ね合わせ（上顎骨・下顎骨）</a:t>
            </a:r>
            <a:endParaRPr/>
          </a:p>
        </p:txBody>
      </p:sp>
      <p:sp>
        <p:nvSpPr>
          <p:cNvPr id="182" name="Google Shape;182;p3"/>
          <p:cNvSpPr txBox="1"/>
          <p:nvPr/>
        </p:nvSpPr>
        <p:spPr>
          <a:xfrm>
            <a:off x="287337" y="1016000"/>
            <a:ext cx="2894012" cy="2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※原寸大のトレースを記入してください。</a:t>
            </a:r>
            <a:endParaRPr/>
          </a:p>
        </p:txBody>
      </p:sp>
      <p:sp>
        <p:nvSpPr>
          <p:cNvPr id="183" name="Google Shape;183;p3"/>
          <p:cNvSpPr txBox="1"/>
          <p:nvPr/>
        </p:nvSpPr>
        <p:spPr>
          <a:xfrm>
            <a:off x="5084762" y="2128837"/>
            <a:ext cx="1073150" cy="246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上顎重ね合わせ</a:t>
            </a:r>
            <a:endParaRPr/>
          </a:p>
        </p:txBody>
      </p:sp>
      <p:sp>
        <p:nvSpPr>
          <p:cNvPr id="184" name="Google Shape;184;p3"/>
          <p:cNvSpPr txBox="1"/>
          <p:nvPr/>
        </p:nvSpPr>
        <p:spPr>
          <a:xfrm>
            <a:off x="4795837" y="2430462"/>
            <a:ext cx="1044575" cy="23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</a:pPr>
            <a:r>
              <a:rPr b="0" i="0" lang="en-US" sz="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ANS-PNS at ANS</a:t>
            </a:r>
            <a:endParaRPr/>
          </a:p>
        </p:txBody>
      </p:sp>
      <p:sp>
        <p:nvSpPr>
          <p:cNvPr id="185" name="Google Shape;185;p3"/>
          <p:cNvSpPr txBox="1"/>
          <p:nvPr/>
        </p:nvSpPr>
        <p:spPr>
          <a:xfrm>
            <a:off x="719137" y="7805737"/>
            <a:ext cx="10858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下顎重ね合わせ</a:t>
            </a:r>
            <a:endParaRPr/>
          </a:p>
        </p:txBody>
      </p:sp>
      <p:sp>
        <p:nvSpPr>
          <p:cNvPr id="186" name="Google Shape;186;p3"/>
          <p:cNvSpPr txBox="1"/>
          <p:nvPr/>
        </p:nvSpPr>
        <p:spPr>
          <a:xfrm>
            <a:off x="1282700" y="7561262"/>
            <a:ext cx="1085850" cy="23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</a:pPr>
            <a:r>
              <a:rPr b="0" i="0" lang="en-US" sz="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Mand. plane at Me.</a:t>
            </a:r>
            <a:endParaRPr/>
          </a:p>
        </p:txBody>
      </p:sp>
      <p:sp>
        <p:nvSpPr>
          <p:cNvPr id="187" name="Google Shape;187;p3"/>
          <p:cNvSpPr txBox="1"/>
          <p:nvPr/>
        </p:nvSpPr>
        <p:spPr>
          <a:xfrm>
            <a:off x="4090987" y="123825"/>
            <a:ext cx="2505075" cy="23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"/>
              <a:buNone/>
            </a:pPr>
            <a:r>
              <a:rPr b="0" i="0" lang="en-US" sz="900" u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　認定医（矯正歯科）選択症例１</a:t>
            </a:r>
            <a:endParaRPr/>
          </a:p>
        </p:txBody>
      </p:sp>
      <p:sp>
        <p:nvSpPr>
          <p:cNvPr id="188" name="Google Shape;188;p3"/>
          <p:cNvSpPr txBox="1"/>
          <p:nvPr/>
        </p:nvSpPr>
        <p:spPr>
          <a:xfrm>
            <a:off x="122237" y="1738312"/>
            <a:ext cx="6637337" cy="804386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3"/>
          <p:cNvSpPr txBox="1"/>
          <p:nvPr/>
        </p:nvSpPr>
        <p:spPr>
          <a:xfrm>
            <a:off x="2168525" y="8777287"/>
            <a:ext cx="1465262" cy="6699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b="0" i="0" lang="en-US" sz="1000" u="none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か月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b="0" i="0" lang="en-US" sz="1000" u="none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か月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b="0" i="0" lang="en-US" sz="1000" u="none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か月</a:t>
            </a:r>
            <a:endParaRPr/>
          </a:p>
        </p:txBody>
      </p:sp>
      <p:cxnSp>
        <p:nvCxnSpPr>
          <p:cNvPr id="190" name="Google Shape;190;p3"/>
          <p:cNvCxnSpPr/>
          <p:nvPr/>
        </p:nvCxnSpPr>
        <p:spPr>
          <a:xfrm>
            <a:off x="1452562" y="8872537"/>
            <a:ext cx="922337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91" name="Google Shape;191;p3"/>
          <p:cNvCxnSpPr/>
          <p:nvPr/>
        </p:nvCxnSpPr>
        <p:spPr>
          <a:xfrm>
            <a:off x="1452562" y="9134475"/>
            <a:ext cx="922337" cy="0"/>
          </a:xfrm>
          <a:prstGeom prst="straightConnector1">
            <a:avLst/>
          </a:prstGeom>
          <a:noFill/>
          <a:ln cap="flat" cmpd="sng" w="15875">
            <a:solidFill>
              <a:srgbClr val="00B0F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92" name="Google Shape;192;p3"/>
          <p:cNvCxnSpPr/>
          <p:nvPr/>
        </p:nvCxnSpPr>
        <p:spPr>
          <a:xfrm>
            <a:off x="1452562" y="9348787"/>
            <a:ext cx="922337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93" name="Google Shape;193;p3"/>
          <p:cNvSpPr txBox="1"/>
          <p:nvPr/>
        </p:nvSpPr>
        <p:spPr>
          <a:xfrm>
            <a:off x="288925" y="8809037"/>
            <a:ext cx="1201737" cy="669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動的治療開始時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術前矯正終了時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動的治療終了時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"/>
          <p:cNvSpPr txBox="1"/>
          <p:nvPr/>
        </p:nvSpPr>
        <p:spPr>
          <a:xfrm>
            <a:off x="287337" y="762000"/>
            <a:ext cx="2770187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正面セファログラムトレース</a:t>
            </a:r>
            <a:endParaRPr/>
          </a:p>
        </p:txBody>
      </p:sp>
      <p:sp>
        <p:nvSpPr>
          <p:cNvPr id="200" name="Google Shape;200;p4"/>
          <p:cNvSpPr txBox="1"/>
          <p:nvPr/>
        </p:nvSpPr>
        <p:spPr>
          <a:xfrm>
            <a:off x="534987" y="0"/>
            <a:ext cx="819150" cy="23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S Mincho"/>
              <a:buNone/>
            </a:pPr>
            <a:r>
              <a:rPr b="0" i="0" lang="en-US" sz="90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様式A-7-3　</a:t>
            </a:r>
            <a:endParaRPr/>
          </a:p>
        </p:txBody>
      </p:sp>
      <p:sp>
        <p:nvSpPr>
          <p:cNvPr id="201" name="Google Shape;201;p4"/>
          <p:cNvSpPr txBox="1"/>
          <p:nvPr/>
        </p:nvSpPr>
        <p:spPr>
          <a:xfrm>
            <a:off x="3824287" y="579437"/>
            <a:ext cx="2671762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Mincho"/>
              <a:buNone/>
            </a:pPr>
            <a:r>
              <a:rPr b="0" i="0" lang="en-US" sz="120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申請者氏名______________________</a:t>
            </a:r>
            <a:r>
              <a:rPr b="0" i="0" lang="en-US" sz="1200" u="sng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　　　　　</a:t>
            </a:r>
            <a:endParaRPr/>
          </a:p>
        </p:txBody>
      </p:sp>
      <p:sp>
        <p:nvSpPr>
          <p:cNvPr id="202" name="Google Shape;202;p4"/>
          <p:cNvSpPr txBox="1"/>
          <p:nvPr/>
        </p:nvSpPr>
        <p:spPr>
          <a:xfrm>
            <a:off x="2003425" y="1462087"/>
            <a:ext cx="3378200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rPr b="0" i="0" lang="en-US" sz="12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正面頭部X線写真　動的治療開始時　（全体）</a:t>
            </a:r>
            <a:endParaRPr/>
          </a:p>
        </p:txBody>
      </p:sp>
      <p:sp>
        <p:nvSpPr>
          <p:cNvPr id="203" name="Google Shape;203;p4"/>
          <p:cNvSpPr txBox="1"/>
          <p:nvPr/>
        </p:nvSpPr>
        <p:spPr>
          <a:xfrm>
            <a:off x="287337" y="1016000"/>
            <a:ext cx="4814887" cy="2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※顔面非対称症例の時に加えてください。原寸大のトレースを記入してください。</a:t>
            </a:r>
            <a:endParaRPr/>
          </a:p>
        </p:txBody>
      </p:sp>
      <p:sp>
        <p:nvSpPr>
          <p:cNvPr id="204" name="Google Shape;204;p4"/>
          <p:cNvSpPr txBox="1"/>
          <p:nvPr/>
        </p:nvSpPr>
        <p:spPr>
          <a:xfrm>
            <a:off x="4090987" y="123825"/>
            <a:ext cx="2505075" cy="23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"/>
              <a:buNone/>
            </a:pPr>
            <a:r>
              <a:rPr b="0" i="0" lang="en-US" sz="900" u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　認定医（矯正歯科）選択症例１</a:t>
            </a:r>
            <a:endParaRPr/>
          </a:p>
        </p:txBody>
      </p:sp>
      <p:sp>
        <p:nvSpPr>
          <p:cNvPr id="205" name="Google Shape;205;p4"/>
          <p:cNvSpPr txBox="1"/>
          <p:nvPr/>
        </p:nvSpPr>
        <p:spPr>
          <a:xfrm>
            <a:off x="122237" y="1738312"/>
            <a:ext cx="6637337" cy="804386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5"/>
          <p:cNvSpPr txBox="1"/>
          <p:nvPr/>
        </p:nvSpPr>
        <p:spPr>
          <a:xfrm>
            <a:off x="287337" y="762000"/>
            <a:ext cx="2770187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正面セファログラムトレース</a:t>
            </a:r>
            <a:endParaRPr/>
          </a:p>
        </p:txBody>
      </p:sp>
      <p:sp>
        <p:nvSpPr>
          <p:cNvPr id="212" name="Google Shape;212;p5"/>
          <p:cNvSpPr txBox="1"/>
          <p:nvPr/>
        </p:nvSpPr>
        <p:spPr>
          <a:xfrm>
            <a:off x="534987" y="0"/>
            <a:ext cx="819150" cy="23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S Mincho"/>
              <a:buNone/>
            </a:pPr>
            <a:r>
              <a:rPr b="0" i="0" lang="en-US" sz="90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様式A-7-3　</a:t>
            </a:r>
            <a:endParaRPr/>
          </a:p>
        </p:txBody>
      </p:sp>
      <p:sp>
        <p:nvSpPr>
          <p:cNvPr id="213" name="Google Shape;213;p5"/>
          <p:cNvSpPr txBox="1"/>
          <p:nvPr/>
        </p:nvSpPr>
        <p:spPr>
          <a:xfrm>
            <a:off x="3824287" y="579437"/>
            <a:ext cx="2671762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Mincho"/>
              <a:buNone/>
            </a:pPr>
            <a:r>
              <a:rPr b="0" i="0" lang="en-US" sz="120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申請者氏名______________________</a:t>
            </a:r>
            <a:r>
              <a:rPr b="0" i="0" lang="en-US" sz="1200" u="sng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　　　　　</a:t>
            </a:r>
            <a:endParaRPr/>
          </a:p>
        </p:txBody>
      </p:sp>
      <p:sp>
        <p:nvSpPr>
          <p:cNvPr id="214" name="Google Shape;214;p5"/>
          <p:cNvSpPr txBox="1"/>
          <p:nvPr/>
        </p:nvSpPr>
        <p:spPr>
          <a:xfrm>
            <a:off x="2003425" y="1462087"/>
            <a:ext cx="3417887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rPr b="0" i="0" lang="en-US" sz="12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正面頭部X線写真　術前矯正終了時　（全体）</a:t>
            </a:r>
            <a:endParaRPr/>
          </a:p>
        </p:txBody>
      </p:sp>
      <p:sp>
        <p:nvSpPr>
          <p:cNvPr id="215" name="Google Shape;215;p5"/>
          <p:cNvSpPr txBox="1"/>
          <p:nvPr/>
        </p:nvSpPr>
        <p:spPr>
          <a:xfrm>
            <a:off x="4090987" y="123825"/>
            <a:ext cx="2505075" cy="23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"/>
              <a:buNone/>
            </a:pPr>
            <a:r>
              <a:rPr b="0" i="0" lang="en-US" sz="900" u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　認定医（矯正歯科）選択症例１</a:t>
            </a:r>
            <a:endParaRPr/>
          </a:p>
        </p:txBody>
      </p:sp>
      <p:sp>
        <p:nvSpPr>
          <p:cNvPr id="216" name="Google Shape;216;p5"/>
          <p:cNvSpPr txBox="1"/>
          <p:nvPr/>
        </p:nvSpPr>
        <p:spPr>
          <a:xfrm>
            <a:off x="122237" y="1738312"/>
            <a:ext cx="6637337" cy="804386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5"/>
          <p:cNvSpPr txBox="1"/>
          <p:nvPr/>
        </p:nvSpPr>
        <p:spPr>
          <a:xfrm>
            <a:off x="287337" y="1016000"/>
            <a:ext cx="4814887" cy="2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※顔面非対称症例の時に加えてください。原寸大のトレースを記入してください。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6"/>
          <p:cNvSpPr txBox="1"/>
          <p:nvPr/>
        </p:nvSpPr>
        <p:spPr>
          <a:xfrm>
            <a:off x="287337" y="762000"/>
            <a:ext cx="2770187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正面セファログラムトレース</a:t>
            </a:r>
            <a:endParaRPr/>
          </a:p>
        </p:txBody>
      </p:sp>
      <p:sp>
        <p:nvSpPr>
          <p:cNvPr id="224" name="Google Shape;224;p6"/>
          <p:cNvSpPr txBox="1"/>
          <p:nvPr/>
        </p:nvSpPr>
        <p:spPr>
          <a:xfrm>
            <a:off x="534987" y="0"/>
            <a:ext cx="819150" cy="23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S Mincho"/>
              <a:buNone/>
            </a:pPr>
            <a:r>
              <a:rPr b="0" i="0" lang="en-US" sz="90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様式A-7-3　</a:t>
            </a:r>
            <a:endParaRPr/>
          </a:p>
        </p:txBody>
      </p:sp>
      <p:sp>
        <p:nvSpPr>
          <p:cNvPr id="225" name="Google Shape;225;p6"/>
          <p:cNvSpPr txBox="1"/>
          <p:nvPr/>
        </p:nvSpPr>
        <p:spPr>
          <a:xfrm>
            <a:off x="3824287" y="579437"/>
            <a:ext cx="2671762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Mincho"/>
              <a:buNone/>
            </a:pPr>
            <a:r>
              <a:rPr b="0" i="0" lang="en-US" sz="120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申請者氏名______________________</a:t>
            </a:r>
            <a:r>
              <a:rPr b="0" i="0" lang="en-US" sz="1200" u="sng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　　　　　</a:t>
            </a:r>
            <a:endParaRPr/>
          </a:p>
        </p:txBody>
      </p:sp>
      <p:sp>
        <p:nvSpPr>
          <p:cNvPr id="226" name="Google Shape;226;p6"/>
          <p:cNvSpPr txBox="1"/>
          <p:nvPr/>
        </p:nvSpPr>
        <p:spPr>
          <a:xfrm>
            <a:off x="2003425" y="1462087"/>
            <a:ext cx="3352800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rPr b="0" i="0" lang="en-US" sz="12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正面頭部X線写真　動的治療終了時（全体）</a:t>
            </a:r>
            <a:endParaRPr/>
          </a:p>
        </p:txBody>
      </p:sp>
      <p:sp>
        <p:nvSpPr>
          <p:cNvPr id="227" name="Google Shape;227;p6"/>
          <p:cNvSpPr txBox="1"/>
          <p:nvPr/>
        </p:nvSpPr>
        <p:spPr>
          <a:xfrm>
            <a:off x="4090987" y="123825"/>
            <a:ext cx="2505075" cy="23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"/>
              <a:buNone/>
            </a:pPr>
            <a:r>
              <a:rPr b="0" i="0" lang="en-US" sz="900" u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　認定医（矯正歯科）選択症例１</a:t>
            </a:r>
            <a:endParaRPr/>
          </a:p>
        </p:txBody>
      </p:sp>
      <p:sp>
        <p:nvSpPr>
          <p:cNvPr id="228" name="Google Shape;228;p6"/>
          <p:cNvSpPr txBox="1"/>
          <p:nvPr/>
        </p:nvSpPr>
        <p:spPr>
          <a:xfrm>
            <a:off x="122237" y="1738312"/>
            <a:ext cx="6637337" cy="804386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6"/>
          <p:cNvSpPr txBox="1"/>
          <p:nvPr/>
        </p:nvSpPr>
        <p:spPr>
          <a:xfrm>
            <a:off x="287337" y="1016000"/>
            <a:ext cx="4814887" cy="2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※顔面非対称症例の時に加えてください。原寸大のトレースを記入してください。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Google Shape;235;p7"/>
          <p:cNvGrpSpPr/>
          <p:nvPr/>
        </p:nvGrpSpPr>
        <p:grpSpPr>
          <a:xfrm>
            <a:off x="458787" y="185737"/>
            <a:ext cx="4940300" cy="9070975"/>
            <a:chOff x="458262" y="185208"/>
            <a:chExt cx="4941351" cy="9070975"/>
          </a:xfrm>
        </p:grpSpPr>
        <p:sp>
          <p:nvSpPr>
            <p:cNvPr id="236" name="Google Shape;236;p7"/>
            <p:cNvSpPr txBox="1"/>
            <p:nvPr/>
          </p:nvSpPr>
          <p:spPr>
            <a:xfrm>
              <a:off x="2302045" y="1483824"/>
              <a:ext cx="2073213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b="0" i="0" lang="en-US" sz="1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動的治療開始時パノラマ</a:t>
              </a:r>
              <a:r>
                <a:rPr b="0" i="0" lang="en-US" sz="100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X</a:t>
              </a:r>
              <a:r>
                <a:rPr b="0" i="0" lang="en-US" sz="1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線写真</a:t>
              </a:r>
              <a:endParaRPr/>
            </a:p>
          </p:txBody>
        </p:sp>
        <p:sp>
          <p:nvSpPr>
            <p:cNvPr id="237" name="Google Shape;237;p7"/>
            <p:cNvSpPr txBox="1"/>
            <p:nvPr/>
          </p:nvSpPr>
          <p:spPr>
            <a:xfrm>
              <a:off x="2302045" y="4156575"/>
              <a:ext cx="2252844" cy="4001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b="0" i="0" lang="en-US" sz="1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術前矯正終了時パノラマ</a:t>
              </a:r>
              <a:r>
                <a:rPr b="0" i="0" lang="en-US" sz="100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X</a:t>
              </a:r>
              <a:r>
                <a:rPr b="0" i="0" lang="en-US" sz="1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線写真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"/>
            <p:cNvSpPr txBox="1"/>
            <p:nvPr/>
          </p:nvSpPr>
          <p:spPr>
            <a:xfrm>
              <a:off x="2302045" y="6896128"/>
              <a:ext cx="2073213" cy="4001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b="0" i="0" lang="en-US" sz="1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動的矯正終了時パノラマ</a:t>
              </a:r>
              <a:r>
                <a:rPr b="0" i="0" lang="en-US" sz="100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X</a:t>
              </a:r>
              <a:r>
                <a:rPr b="0" i="0" lang="en-US" sz="1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線写真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7"/>
            <p:cNvSpPr txBox="1"/>
            <p:nvPr/>
          </p:nvSpPr>
          <p:spPr>
            <a:xfrm>
              <a:off x="458262" y="185208"/>
              <a:ext cx="704189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MS Mincho"/>
                <a:buNone/>
              </a:pPr>
              <a:r>
                <a:rPr b="0" i="0" lang="en-US" sz="900" u="none">
                  <a:solidFill>
                    <a:schemeClr val="dk1"/>
                  </a:solidFill>
                  <a:latin typeface="MS Mincho"/>
                  <a:ea typeface="MS Mincho"/>
                  <a:cs typeface="MS Mincho"/>
                  <a:sym typeface="MS Mincho"/>
                </a:rPr>
                <a:t>様式A-7-3</a:t>
              </a:r>
              <a:endParaRPr/>
            </a:p>
          </p:txBody>
        </p:sp>
        <p:grpSp>
          <p:nvGrpSpPr>
            <p:cNvPr id="240" name="Google Shape;240;p7"/>
            <p:cNvGrpSpPr/>
            <p:nvPr/>
          </p:nvGrpSpPr>
          <p:grpSpPr>
            <a:xfrm>
              <a:off x="1457012" y="1796520"/>
              <a:ext cx="3942601" cy="7459663"/>
              <a:chOff x="1537829" y="1796520"/>
              <a:chExt cx="3942601" cy="7459663"/>
            </a:xfrm>
          </p:grpSpPr>
          <p:sp>
            <p:nvSpPr>
              <p:cNvPr id="241" name="Google Shape;241;p7"/>
              <p:cNvSpPr txBox="1"/>
              <p:nvPr/>
            </p:nvSpPr>
            <p:spPr>
              <a:xfrm>
                <a:off x="1537829" y="1796520"/>
                <a:ext cx="3942601" cy="20574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7"/>
              <p:cNvSpPr txBox="1"/>
              <p:nvPr/>
            </p:nvSpPr>
            <p:spPr>
              <a:xfrm>
                <a:off x="1537829" y="4474633"/>
                <a:ext cx="3942601" cy="20574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3" name="Google Shape;243;p7"/>
              <p:cNvSpPr txBox="1"/>
              <p:nvPr/>
            </p:nvSpPr>
            <p:spPr>
              <a:xfrm>
                <a:off x="1537829" y="7198783"/>
                <a:ext cx="3942601" cy="20574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44" name="Google Shape;244;p7"/>
          <p:cNvSpPr txBox="1"/>
          <p:nvPr/>
        </p:nvSpPr>
        <p:spPr>
          <a:xfrm>
            <a:off x="3614737" y="741362"/>
            <a:ext cx="2881312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Mincho"/>
              <a:buNone/>
            </a:pPr>
            <a:r>
              <a:rPr b="0" i="0" lang="en-US" sz="1200" u="none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申請者氏名_________________________</a:t>
            </a:r>
            <a:r>
              <a:rPr b="0" i="0" lang="en-US" sz="1200" u="sng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　　　　　</a:t>
            </a:r>
            <a:endParaRPr/>
          </a:p>
        </p:txBody>
      </p:sp>
      <p:sp>
        <p:nvSpPr>
          <p:cNvPr id="245" name="Google Shape;245;p7"/>
          <p:cNvSpPr txBox="1"/>
          <p:nvPr/>
        </p:nvSpPr>
        <p:spPr>
          <a:xfrm>
            <a:off x="4090987" y="123825"/>
            <a:ext cx="2505075" cy="23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"/>
              <a:buNone/>
            </a:pPr>
            <a:r>
              <a:rPr b="0" i="0" lang="en-US" sz="900" u="none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　認定医（矯正歯科）選択症例１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新しいプレゼンテーション">
  <a:themeElements>
    <a:clrScheme name="新しいプレゼ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2011-02-18T12:48:21Z</dcterms:created>
  <dc:creator>makoto takeuchi</dc:creator>
</cp:coreProperties>
</file>